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593E2-6A13-4D1C-A440-B89184A0F4B3}" type="datetimeFigureOut">
              <a:rPr lang="fr-FR" smtClean="0"/>
              <a:t>26/10/2021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687E-ED84-428B-BDAB-D057D9C631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9311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593E2-6A13-4D1C-A440-B89184A0F4B3}" type="datetimeFigureOut">
              <a:rPr lang="fr-FR" smtClean="0"/>
              <a:t>26/10/2021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687E-ED84-428B-BDAB-D057D9C631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0493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593E2-6A13-4D1C-A440-B89184A0F4B3}" type="datetimeFigureOut">
              <a:rPr lang="fr-FR" smtClean="0"/>
              <a:t>26/10/2021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687E-ED84-428B-BDAB-D057D9C631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6805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593E2-6A13-4D1C-A440-B89184A0F4B3}" type="datetimeFigureOut">
              <a:rPr lang="fr-FR" smtClean="0"/>
              <a:t>26/10/2021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687E-ED84-428B-BDAB-D057D9C631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0667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593E2-6A13-4D1C-A440-B89184A0F4B3}" type="datetimeFigureOut">
              <a:rPr lang="fr-FR" smtClean="0"/>
              <a:t>26/10/2021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687E-ED84-428B-BDAB-D057D9C631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6396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593E2-6A13-4D1C-A440-B89184A0F4B3}" type="datetimeFigureOut">
              <a:rPr lang="fr-FR" smtClean="0"/>
              <a:t>26/10/2021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687E-ED84-428B-BDAB-D057D9C631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4221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593E2-6A13-4D1C-A440-B89184A0F4B3}" type="datetimeFigureOut">
              <a:rPr lang="fr-FR" smtClean="0"/>
              <a:t>26/10/2021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687E-ED84-428B-BDAB-D057D9C631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0734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593E2-6A13-4D1C-A440-B89184A0F4B3}" type="datetimeFigureOut">
              <a:rPr lang="fr-FR" smtClean="0"/>
              <a:t>26/10/2021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687E-ED84-428B-BDAB-D057D9C631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579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593E2-6A13-4D1C-A440-B89184A0F4B3}" type="datetimeFigureOut">
              <a:rPr lang="fr-FR" smtClean="0"/>
              <a:t>26/10/2021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687E-ED84-428B-BDAB-D057D9C631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5102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593E2-6A13-4D1C-A440-B89184A0F4B3}" type="datetimeFigureOut">
              <a:rPr lang="fr-FR" smtClean="0"/>
              <a:t>26/10/2021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687E-ED84-428B-BDAB-D057D9C631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8257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593E2-6A13-4D1C-A440-B89184A0F4B3}" type="datetimeFigureOut">
              <a:rPr lang="fr-FR" smtClean="0"/>
              <a:t>26/10/2021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687E-ED84-428B-BDAB-D057D9C631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3307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593E2-6A13-4D1C-A440-B89184A0F4B3}" type="datetimeFigureOut">
              <a:rPr lang="fr-FR" smtClean="0"/>
              <a:t>26/10/2021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1687E-ED84-428B-BDAB-D057D9C631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2840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Prise en charge péri opératoire de la persistance du canal artériel : bilan de deux années d’activité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u="sng" dirty="0"/>
              <a:t>BELEM PF</a:t>
            </a:r>
            <a:r>
              <a:rPr lang="fr-FR" baseline="30000" dirty="0"/>
              <a:t>1</a:t>
            </a:r>
            <a:r>
              <a:rPr lang="fr-FR" dirty="0"/>
              <a:t>, SAWADOGO A</a:t>
            </a:r>
            <a:r>
              <a:rPr lang="fr-FR" baseline="30000" dirty="0"/>
              <a:t>2</a:t>
            </a:r>
            <a:r>
              <a:rPr lang="fr-FR" dirty="0"/>
              <a:t>, BOUGOUMA CTHW</a:t>
            </a:r>
            <a:r>
              <a:rPr lang="fr-FR" baseline="30000" dirty="0"/>
              <a:t>1</a:t>
            </a:r>
            <a:r>
              <a:rPr lang="fr-FR" dirty="0"/>
              <a:t>, YARO I</a:t>
            </a:r>
            <a:r>
              <a:rPr lang="fr-FR" baseline="30000" dirty="0"/>
              <a:t>1</a:t>
            </a:r>
            <a:r>
              <a:rPr lang="fr-FR" dirty="0"/>
              <a:t>, SANOU SFR</a:t>
            </a:r>
            <a:r>
              <a:rPr lang="fr-FR" baseline="30000" dirty="0"/>
              <a:t>1</a:t>
            </a:r>
            <a:r>
              <a:rPr lang="fr-FR" dirty="0"/>
              <a:t>, SAWADOGO S</a:t>
            </a:r>
            <a:r>
              <a:rPr lang="fr-FR" baseline="30000" dirty="0"/>
              <a:t>1</a:t>
            </a:r>
            <a:r>
              <a:rPr lang="fr-FR" dirty="0"/>
              <a:t>, HIEN IV</a:t>
            </a:r>
            <a:r>
              <a:rPr lang="fr-FR" baseline="30000" dirty="0"/>
              <a:t>1</a:t>
            </a:r>
            <a:r>
              <a:rPr lang="fr-FR" dirty="0"/>
              <a:t>, BARRO S</a:t>
            </a:r>
            <a:r>
              <a:rPr lang="fr-FR" baseline="30000" dirty="0"/>
              <a:t>1</a:t>
            </a:r>
            <a:r>
              <a:rPr lang="fr-FR" dirty="0"/>
              <a:t>, KABORE </a:t>
            </a:r>
            <a:r>
              <a:rPr lang="fr-FR" dirty="0" smtClean="0"/>
              <a:t>RAF</a:t>
            </a:r>
            <a:r>
              <a:rPr lang="fr-FR" baseline="30000" dirty="0" smtClean="0"/>
              <a:t>1</a:t>
            </a:r>
          </a:p>
          <a:p>
            <a:r>
              <a:rPr lang="fr-FR" baseline="30000" dirty="0" smtClean="0"/>
              <a:t>SERVICE D’ANESTHESIE REANIMATION CHUT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89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COMMENTAIRES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12746"/>
            <a:ext cx="10515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dans notre étude: âge moyen de nos patients était de 4,9 +/- </a:t>
            </a:r>
            <a:r>
              <a:rPr lang="fr-FR" dirty="0" smtClean="0"/>
              <a:t>3,9 ans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El </a:t>
            </a:r>
            <a:r>
              <a:rPr lang="fr-FR" dirty="0" err="1" smtClean="0"/>
              <a:t>mamoun</a:t>
            </a:r>
            <a:r>
              <a:rPr lang="fr-FR" dirty="0" smtClean="0"/>
              <a:t> </a:t>
            </a:r>
            <a:r>
              <a:rPr lang="fr-FR" dirty="0"/>
              <a:t>et al </a:t>
            </a:r>
            <a:r>
              <a:rPr lang="fr-FR" dirty="0" smtClean="0"/>
              <a:t>trouvaient un </a:t>
            </a:r>
            <a:r>
              <a:rPr lang="fr-FR" dirty="0"/>
              <a:t>âge moyen de 8 mois et une prédilection chez le petit nourrisson de moins de 6 </a:t>
            </a:r>
            <a:r>
              <a:rPr lang="fr-FR" dirty="0" smtClean="0"/>
              <a:t>mois.</a:t>
            </a:r>
          </a:p>
          <a:p>
            <a:pPr>
              <a:buFont typeface="Wingdings" panose="05000000000000000000" pitchFamily="2" charset="2"/>
              <a:buChar char="q"/>
            </a:pPr>
            <a:endParaRPr lang="fr-FR" dirty="0" smtClean="0"/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  <a:p>
            <a:pPr marL="0" indent="0">
              <a:buNone/>
            </a:pPr>
            <a:r>
              <a:rPr lang="fr-FR" sz="1800" b="1" dirty="0" smtClean="0"/>
              <a:t>[1]</a:t>
            </a:r>
            <a:r>
              <a:rPr lang="fr-FR" sz="1800" dirty="0" smtClean="0"/>
              <a:t> El </a:t>
            </a:r>
            <a:r>
              <a:rPr lang="fr-FR" sz="1800" dirty="0" err="1" smtClean="0"/>
              <a:t>mamoun</a:t>
            </a:r>
            <a:r>
              <a:rPr lang="fr-FR" sz="1800" dirty="0" smtClean="0"/>
              <a:t> </a:t>
            </a:r>
            <a:r>
              <a:rPr lang="fr-FR" sz="1800" dirty="0" err="1" smtClean="0"/>
              <a:t>rajae</a:t>
            </a:r>
            <a:r>
              <a:rPr lang="fr-FR" sz="1800" dirty="0" smtClean="0"/>
              <a:t>. La persistance du canal artériel. </a:t>
            </a:r>
            <a:r>
              <a:rPr lang="fr-FR" sz="1800" dirty="0"/>
              <a:t>Thèse </a:t>
            </a:r>
            <a:r>
              <a:rPr lang="fr-FR" sz="1800" dirty="0" smtClean="0"/>
              <a:t>de </a:t>
            </a:r>
            <a:r>
              <a:rPr lang="fr-FR" sz="1800" dirty="0" err="1" smtClean="0"/>
              <a:t>medécine</a:t>
            </a:r>
            <a:r>
              <a:rPr lang="fr-FR" sz="1800" dirty="0" smtClean="0"/>
              <a:t>. Rabat </a:t>
            </a:r>
            <a:r>
              <a:rPr lang="fr-FR" sz="1800" dirty="0"/>
              <a:t>: </a:t>
            </a:r>
            <a:r>
              <a:rPr lang="fr-FR" sz="1800" dirty="0" smtClean="0"/>
              <a:t>faculté de médecine et de pharmacie de rabat, 2014, 166 pages</a:t>
            </a:r>
            <a:r>
              <a:rPr lang="fr-FR" sz="1800" dirty="0"/>
              <a:t>.</a:t>
            </a:r>
            <a:endParaRPr lang="fr-FR" sz="1800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50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COMMENTAIRES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Dans notre étude: prédominance féminine avec un </a:t>
            </a:r>
            <a:r>
              <a:rPr lang="fr-FR" dirty="0" err="1" smtClean="0"/>
              <a:t>sex</a:t>
            </a:r>
            <a:r>
              <a:rPr lang="fr-FR" dirty="0" smtClean="0"/>
              <a:t> ratio de 0,5</a:t>
            </a:r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Aubry </a:t>
            </a:r>
            <a:r>
              <a:rPr lang="fr-FR" dirty="0"/>
              <a:t>P. et al </a:t>
            </a:r>
            <a:r>
              <a:rPr lang="fr-FR" dirty="0" smtClean="0"/>
              <a:t>notait pour les PCA  une prédominance </a:t>
            </a:r>
            <a:r>
              <a:rPr lang="fr-FR" dirty="0" smtClean="0"/>
              <a:t>féminine </a:t>
            </a:r>
            <a:r>
              <a:rPr lang="fr-FR" dirty="0" smtClean="0"/>
              <a:t>avec un </a:t>
            </a:r>
            <a:r>
              <a:rPr lang="fr-FR" dirty="0" err="1" smtClean="0"/>
              <a:t>sex</a:t>
            </a:r>
            <a:r>
              <a:rPr lang="fr-FR" dirty="0" smtClean="0"/>
              <a:t> </a:t>
            </a:r>
            <a:r>
              <a:rPr lang="fr-FR" dirty="0"/>
              <a:t>ratio de l’ordre de </a:t>
            </a:r>
            <a:r>
              <a:rPr lang="fr-FR" dirty="0" smtClean="0"/>
              <a:t>0,3 </a:t>
            </a:r>
            <a:r>
              <a:rPr lang="fr-FR" b="1" dirty="0" smtClean="0"/>
              <a:t>[2]</a:t>
            </a:r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Ces différences </a:t>
            </a:r>
            <a:r>
              <a:rPr lang="fr-FR" dirty="0"/>
              <a:t>n’ont pas d’explication claire à ce </a:t>
            </a:r>
            <a:r>
              <a:rPr lang="fr-FR" dirty="0" smtClean="0"/>
              <a:t>jour</a:t>
            </a:r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  <a:p>
            <a:pPr marL="0" lvl="0" indent="0">
              <a:buNone/>
            </a:pPr>
            <a:r>
              <a:rPr lang="fr-FR" sz="1900" b="1" dirty="0" smtClean="0">
                <a:solidFill>
                  <a:prstClr val="black"/>
                </a:solidFill>
              </a:rPr>
              <a:t>[2] </a:t>
            </a:r>
            <a:r>
              <a:rPr lang="fr-FR" sz="1900" dirty="0">
                <a:solidFill>
                  <a:prstClr val="black"/>
                </a:solidFill>
              </a:rPr>
              <a:t>Aubry P, Demian H. Différences entre les sexes dans les cardiopathies congénitales. Annales de Cardiologie et d’</a:t>
            </a:r>
            <a:r>
              <a:rPr lang="fr-FR" sz="1900" dirty="0" err="1">
                <a:solidFill>
                  <a:prstClr val="black"/>
                </a:solidFill>
              </a:rPr>
              <a:t>Angéiologie</a:t>
            </a:r>
            <a:r>
              <a:rPr lang="fr-FR" sz="1900" dirty="0">
                <a:solidFill>
                  <a:prstClr val="black"/>
                </a:solidFill>
              </a:rPr>
              <a:t> 65 (2016) 440–445.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91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COMMENTAIRES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12746"/>
            <a:ext cx="10515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</a:t>
            </a:r>
            <a:r>
              <a:rPr lang="fr-FR" dirty="0"/>
              <a:t>Plusieurs facteurs potentiels ont été suggérés(Physiologie vasculaire endothéliale différente, influence de l’expression génétique par les hormones sexuelles, expression différente du polymorphisme génétique selon le sexe</a:t>
            </a:r>
            <a:r>
              <a:rPr lang="fr-FR" dirty="0" smtClean="0"/>
              <a:t>) </a:t>
            </a:r>
            <a:r>
              <a:rPr lang="fr-FR" b="1" dirty="0" smtClean="0"/>
              <a:t>[3]</a:t>
            </a:r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endParaRPr lang="fr-FR" dirty="0" smtClean="0"/>
          </a:p>
          <a:p>
            <a:pPr marL="0" indent="0">
              <a:buNone/>
            </a:pPr>
            <a:r>
              <a:rPr lang="fr-FR" sz="1900" b="1" dirty="0" smtClean="0"/>
              <a:t>[3] </a:t>
            </a:r>
            <a:r>
              <a:rPr lang="fr-FR" sz="1900" dirty="0" smtClean="0"/>
              <a:t>Somerville </a:t>
            </a:r>
            <a:r>
              <a:rPr lang="fr-FR" sz="1900" dirty="0"/>
              <a:t>J. The </a:t>
            </a:r>
            <a:r>
              <a:rPr lang="fr-FR" sz="1900" dirty="0" err="1"/>
              <a:t>woman</a:t>
            </a:r>
            <a:r>
              <a:rPr lang="fr-FR" sz="1900" dirty="0"/>
              <a:t> </a:t>
            </a:r>
            <a:r>
              <a:rPr lang="fr-FR" sz="1900" dirty="0" err="1"/>
              <a:t>with</a:t>
            </a:r>
            <a:r>
              <a:rPr lang="fr-FR" sz="1900" dirty="0"/>
              <a:t> </a:t>
            </a:r>
            <a:r>
              <a:rPr lang="fr-FR" sz="1900" dirty="0" err="1" smtClean="0"/>
              <a:t>congenital</a:t>
            </a:r>
            <a:r>
              <a:rPr lang="fr-FR" sz="1900" dirty="0" smtClean="0"/>
              <a:t> </a:t>
            </a:r>
            <a:r>
              <a:rPr lang="fr-FR" sz="1900" dirty="0" err="1" smtClean="0"/>
              <a:t>heart</a:t>
            </a:r>
            <a:r>
              <a:rPr lang="fr-FR" sz="1900" dirty="0" smtClean="0"/>
              <a:t> </a:t>
            </a:r>
            <a:r>
              <a:rPr lang="fr-FR" sz="1900" dirty="0" err="1"/>
              <a:t>disease</a:t>
            </a:r>
            <a:r>
              <a:rPr lang="fr-FR" sz="1900" dirty="0"/>
              <a:t>. </a:t>
            </a:r>
            <a:r>
              <a:rPr lang="fr-FR" sz="1900" dirty="0" err="1"/>
              <a:t>Eur</a:t>
            </a:r>
            <a:r>
              <a:rPr lang="fr-FR" sz="1900" dirty="0"/>
              <a:t> </a:t>
            </a:r>
            <a:r>
              <a:rPr lang="fr-FR" sz="1900" dirty="0" err="1"/>
              <a:t>Heart</a:t>
            </a:r>
            <a:r>
              <a:rPr lang="fr-FR" sz="1900" dirty="0"/>
              <a:t> J1998 ;19 :</a:t>
            </a:r>
            <a:r>
              <a:rPr lang="fr-FR" sz="1900" dirty="0" smtClean="0"/>
              <a:t>1766-75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4740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COMMENTAIRES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12746"/>
            <a:ext cx="10515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endParaRPr lang="fr-FR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taille </a:t>
            </a:r>
            <a:r>
              <a:rPr lang="fr-FR" dirty="0"/>
              <a:t>moyenne du canal: 6mm extrêmes de 4 et </a:t>
            </a:r>
            <a:r>
              <a:rPr lang="fr-FR" dirty="0" smtClean="0"/>
              <a:t>9mm. Canal de plus de 75% de la taille de l’aorte expose au risque d’inversion de shunt [4]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sz="1800" dirty="0" smtClean="0"/>
              <a:t>[4] </a:t>
            </a:r>
            <a:r>
              <a:rPr lang="fr-FR" sz="1800" dirty="0" err="1" smtClean="0"/>
              <a:t>Chassot</a:t>
            </a:r>
            <a:r>
              <a:rPr lang="fr-FR" sz="1800" dirty="0" smtClean="0"/>
              <a:t> </a:t>
            </a:r>
            <a:r>
              <a:rPr lang="fr-FR" sz="1800" dirty="0"/>
              <a:t>P. Précis d’anesthésie </a:t>
            </a:r>
            <a:r>
              <a:rPr lang="fr-FR" sz="1800" dirty="0" smtClean="0"/>
              <a:t>cardiaque [en </a:t>
            </a:r>
            <a:r>
              <a:rPr lang="fr-FR" sz="1800" dirty="0"/>
              <a:t>ligne]. Disponible </a:t>
            </a:r>
            <a:r>
              <a:rPr lang="fr-FR" sz="1800" dirty="0" smtClean="0"/>
              <a:t>sur &lt;http</a:t>
            </a:r>
            <a:r>
              <a:rPr lang="fr-FR" sz="1800" dirty="0"/>
              <a:t>://</a:t>
            </a:r>
            <a:r>
              <a:rPr lang="fr-FR" sz="1800" dirty="0" smtClean="0"/>
              <a:t>www.precisdanesthesiecardiaque.ch/index.html</a:t>
            </a:r>
            <a:r>
              <a:rPr lang="fr-FR" sz="1800" dirty="0"/>
              <a:t>&gt; (consulté le </a:t>
            </a:r>
            <a:r>
              <a:rPr lang="fr-FR" sz="1800" dirty="0" smtClean="0"/>
              <a:t>24/10/2021</a:t>
            </a:r>
            <a:r>
              <a:rPr lang="fr-FR" dirty="0" smtClean="0"/>
              <a:t>)</a:t>
            </a: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0935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COMMENTAIRES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12746"/>
            <a:ext cx="10515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Quatre (04) cas d’hypertension artérielle pulmonaire notés à la consultation </a:t>
            </a:r>
            <a:r>
              <a:rPr lang="fr-FR" dirty="0" smtClean="0"/>
              <a:t>d’anesthésie.</a:t>
            </a:r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Technique chirurgicale: section </a:t>
            </a:r>
            <a:r>
              <a:rPr lang="fr-FR" dirty="0"/>
              <a:t>suture du canal chez 20 patients et une ligature chez 3 patients</a:t>
            </a:r>
            <a:r>
              <a:rPr lang="fr-FR" dirty="0" smtClean="0"/>
              <a:t>. </a:t>
            </a:r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Transfusion chez 1 patient.</a:t>
            </a: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2284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COMMENTAIRES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12746"/>
            <a:ext cx="10515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Complication post </a:t>
            </a:r>
            <a:r>
              <a:rPr lang="fr-FR" dirty="0" smtClean="0"/>
              <a:t>opératoire: </a:t>
            </a:r>
            <a:r>
              <a:rPr lang="fr-FR" dirty="0"/>
              <a:t>un cas de </a:t>
            </a:r>
            <a:r>
              <a:rPr lang="fr-FR" dirty="0" err="1"/>
              <a:t>chylothorax</a:t>
            </a:r>
            <a:r>
              <a:rPr lang="fr-FR" dirty="0"/>
              <a:t> et deux cas d’infection pulmonaire.</a:t>
            </a:r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 durée moyenne de séjour en réanimation: 2 jours. Mortalité nulle</a:t>
            </a:r>
          </a:p>
        </p:txBody>
      </p:sp>
    </p:spTree>
    <p:extLst>
      <p:ext uri="{BB962C8B-B14F-4D97-AF65-F5344CB8AC3E}">
        <p14:creationId xmlns:p14="http://schemas.microsoft.com/office/powerpoint/2010/main" val="3787225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12746"/>
            <a:ext cx="10515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L’anesthésie pour fermeture de canal artériel, </a:t>
            </a:r>
            <a:r>
              <a:rPr lang="fr-FR" dirty="0" smtClean="0"/>
              <a:t>chez l’enfant </a:t>
            </a:r>
            <a:r>
              <a:rPr lang="fr-FR" dirty="0"/>
              <a:t>ne pose pas de problème important </a:t>
            </a:r>
            <a:r>
              <a:rPr lang="fr-FR" dirty="0" smtClean="0"/>
              <a:t>en général</a:t>
            </a:r>
            <a:r>
              <a:rPr lang="fr-FR" dirty="0"/>
              <a:t>. </a:t>
            </a:r>
            <a:endParaRPr lang="fr-FR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La </a:t>
            </a:r>
            <a:r>
              <a:rPr lang="fr-FR" dirty="0"/>
              <a:t>fermeture par cathétérisme </a:t>
            </a:r>
            <a:r>
              <a:rPr lang="fr-FR" dirty="0" smtClean="0"/>
              <a:t>= premier </a:t>
            </a:r>
            <a:r>
              <a:rPr lang="fr-FR" dirty="0"/>
              <a:t>recours autant que faire se </a:t>
            </a:r>
            <a:r>
              <a:rPr lang="fr-FR" dirty="0" smtClean="0"/>
              <a:t>peut.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sous- </a:t>
            </a:r>
            <a:r>
              <a:rPr lang="fr-FR" dirty="0"/>
              <a:t>développement de </a:t>
            </a:r>
            <a:r>
              <a:rPr lang="fr-FR" dirty="0" smtClean="0"/>
              <a:t>la cardiologie </a:t>
            </a:r>
            <a:r>
              <a:rPr lang="fr-FR" dirty="0"/>
              <a:t>interventionnelle dans notre contexte </a:t>
            </a:r>
            <a:r>
              <a:rPr lang="fr-FR" dirty="0" smtClean="0"/>
              <a:t>en limite </a:t>
            </a:r>
            <a:r>
              <a:rPr lang="fr-FR" dirty="0"/>
              <a:t>l’indication. </a:t>
            </a:r>
            <a:endParaRPr lang="fr-FR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Nos </a:t>
            </a:r>
            <a:r>
              <a:rPr lang="fr-FR" dirty="0"/>
              <a:t>résultats confirment que </a:t>
            </a:r>
            <a:r>
              <a:rPr lang="fr-FR" dirty="0" smtClean="0"/>
              <a:t>la chirurgie </a:t>
            </a:r>
            <a:r>
              <a:rPr lang="fr-FR" dirty="0"/>
              <a:t>reste une solution fiable, dans nos pays </a:t>
            </a:r>
            <a:r>
              <a:rPr lang="fr-FR" dirty="0" smtClean="0"/>
              <a:t>en voie </a:t>
            </a:r>
            <a:r>
              <a:rPr lang="fr-FR" dirty="0"/>
              <a:t>de développement</a:t>
            </a:r>
          </a:p>
        </p:txBody>
      </p:sp>
    </p:spTree>
    <p:extLst>
      <p:ext uri="{BB962C8B-B14F-4D97-AF65-F5344CB8AC3E}">
        <p14:creationId xmlns:p14="http://schemas.microsoft.com/office/powerpoint/2010/main" val="25373310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12746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sz="4400" dirty="0" smtClean="0"/>
          </a:p>
          <a:p>
            <a:pPr marL="0" indent="0" algn="ctr">
              <a:buNone/>
            </a:pPr>
            <a:endParaRPr lang="fr-FR" sz="4400" dirty="0"/>
          </a:p>
          <a:p>
            <a:pPr marL="0" indent="0" algn="ctr">
              <a:buNone/>
            </a:pPr>
            <a:r>
              <a:rPr lang="fr-FR" sz="4400" dirty="0" smtClean="0"/>
              <a:t>MERCI DE VOTRE ATTENTION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410716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Persistance du canal artériel représente 5 à 10% des cardiopathies congénitales</a:t>
            </a:r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Prévalence dans notre pays mal connue</a:t>
            </a:r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Sa prise en charge chirurgicale n’est devenue possible au Burkina Faso qu’à partir de 2019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149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Objectif de l’étude: évaluer les résultats obtenus dans la prise en charge cette pathologie après 2 années d’activité au </a:t>
            </a:r>
            <a:r>
              <a:rPr lang="fr-FR" dirty="0" smtClean="0"/>
              <a:t>service d’anesthésie réanimation du CHU-T</a:t>
            </a:r>
            <a:endParaRPr lang="fr-FR" dirty="0" smtClean="0"/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1073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METHODOLOGIE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étude rétrospective sur 2 ans (avril 2019 à Aout 2021)</a:t>
            </a:r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incluant tous les malades opérés pour une PCA au CHU de </a:t>
            </a:r>
            <a:r>
              <a:rPr lang="fr-FR" dirty="0" err="1" smtClean="0"/>
              <a:t>Tengandogo</a:t>
            </a:r>
            <a:r>
              <a:rPr lang="fr-FR" dirty="0" smtClean="0"/>
              <a:t>. </a:t>
            </a:r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Le recueil des données a été fait à partir des dossiers d’anesthésie et de réanimation des patients.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579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RESULTATS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23 malades ont été opérés pendant la période d’étude. 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 </a:t>
            </a:r>
            <a:r>
              <a:rPr lang="fr-FR" dirty="0" smtClean="0"/>
              <a:t>âge moyen: 4,9 ans +/- 3,9 avec des extrêmes de 1 et 16 ans.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Poids moyen: 16,1kg +/- 13,2 avec des extrêmes de 6 et 60kg. 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 </a:t>
            </a:r>
            <a:r>
              <a:rPr lang="fr-FR" dirty="0" err="1" smtClean="0"/>
              <a:t>sex</a:t>
            </a:r>
            <a:r>
              <a:rPr lang="fr-FR" dirty="0" smtClean="0"/>
              <a:t> ratio était de 0,53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691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RESULTATS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taille moyenne du canal: 6mm extrêmes de 4 et 9mm</a:t>
            </a:r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shunt gauche- droit dans tous les cas </a:t>
            </a:r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conservation de la fraction d’éjection du ventricule gauche. </a:t>
            </a:r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Quatre (04) cas d’hypertension artérielle pulmonaire notés à la consultation d’anesthésie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161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RESULTATS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induction </a:t>
            </a:r>
            <a:r>
              <a:rPr lang="fr-FR" dirty="0" err="1" smtClean="0"/>
              <a:t>inhalatoire</a:t>
            </a:r>
            <a:r>
              <a:rPr lang="fr-FR" dirty="0" smtClean="0"/>
              <a:t> chez 22 patients et intra veineuse chez un patient </a:t>
            </a:r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chirurgie réalisée en décubitus latéral droit. </a:t>
            </a:r>
            <a:r>
              <a:rPr lang="fr-FR" dirty="0"/>
              <a:t>A</a:t>
            </a:r>
            <a:r>
              <a:rPr lang="fr-FR" dirty="0" smtClean="0"/>
              <a:t>bord chirurgical par thoracotomie postéro latérale gauche</a:t>
            </a:r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Durée moyenne chirurgie: 107 mn +/- 30,13 avec des extrêmes de 68 et 157 mn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3094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RESULTATS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section suture du canal chez 20 patients et une ligature chez 3 patients.</a:t>
            </a:r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Aucune complication liée à l’anesthésie. </a:t>
            </a:r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transfusion de culot globulaire nécessaire chez un patient en per opératoire.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994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RESULTATS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L’échographie cardiaque post- opératoire: fermeture effective du canal chez tous les patients. </a:t>
            </a:r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Complication post opératoire nous avons noté un cas de </a:t>
            </a:r>
            <a:r>
              <a:rPr lang="fr-FR" dirty="0" err="1" smtClean="0"/>
              <a:t>chylothorax</a:t>
            </a:r>
            <a:r>
              <a:rPr lang="fr-FR" dirty="0" smtClean="0"/>
              <a:t> et deux cas d’infection pulmonaire.</a:t>
            </a:r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 </a:t>
            </a:r>
            <a:r>
              <a:rPr lang="fr-FR" dirty="0" smtClean="0"/>
              <a:t>durée moyenne de séjour en réanimation: 2 jours. Mortalité nulle.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4523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2117</TotalTime>
  <Words>766</Words>
  <Application>Microsoft Office PowerPoint</Application>
  <PresentationFormat>Grand écran</PresentationFormat>
  <Paragraphs>99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Thème Office</vt:lpstr>
      <vt:lpstr>Prise en charge péri opératoire de la persistance du canal artériel : bilan de deux années d’activité</vt:lpstr>
      <vt:lpstr>INTRODUCTION</vt:lpstr>
      <vt:lpstr>INTRODUCTION</vt:lpstr>
      <vt:lpstr>METHODOLOGIE</vt:lpstr>
      <vt:lpstr>RESULTATS</vt:lpstr>
      <vt:lpstr>RESULTATS</vt:lpstr>
      <vt:lpstr>RESULTATS</vt:lpstr>
      <vt:lpstr>RESULTATS</vt:lpstr>
      <vt:lpstr>RESULTATS</vt:lpstr>
      <vt:lpstr>COMMENTAIRES</vt:lpstr>
      <vt:lpstr>COMMENTAIRES</vt:lpstr>
      <vt:lpstr>COMMENTAIRES</vt:lpstr>
      <vt:lpstr>COMMENTAIRES</vt:lpstr>
      <vt:lpstr>COMMENTAIRES</vt:lpstr>
      <vt:lpstr>COMMENTAIRES</vt:lpstr>
      <vt:lpstr>CONCLUSION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Prise en charge péri opératoire de la persistance du canal artériel : bilan de deux années d’activité</dc:title>
  <dc:creator>ASUS</dc:creator>
  <cp:lastModifiedBy>ASUS</cp:lastModifiedBy>
  <cp:revision>26</cp:revision>
  <dcterms:created xsi:type="dcterms:W3CDTF">2021-10-23T17:33:45Z</dcterms:created>
  <dcterms:modified xsi:type="dcterms:W3CDTF">2021-10-27T23:54:53Z</dcterms:modified>
</cp:coreProperties>
</file>